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4"/>
  </p:sldMasterIdLst>
  <p:notesMasterIdLst>
    <p:notesMasterId r:id="rId14"/>
  </p:notesMasterIdLst>
  <p:handoutMasterIdLst>
    <p:handoutMasterId r:id="rId15"/>
  </p:handoutMasterIdLst>
  <p:sldIdLst>
    <p:sldId id="256" r:id="rId5"/>
    <p:sldId id="317" r:id="rId6"/>
    <p:sldId id="295" r:id="rId7"/>
    <p:sldId id="289" r:id="rId8"/>
    <p:sldId id="264" r:id="rId9"/>
    <p:sldId id="297" r:id="rId10"/>
    <p:sldId id="278" r:id="rId11"/>
    <p:sldId id="318" r:id="rId12"/>
    <p:sldId id="319" r:id="rId1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85" userDrawn="1">
          <p15:clr>
            <a:srgbClr val="A4A3A4"/>
          </p15:clr>
        </p15:guide>
        <p15:guide id="2" pos="4838" userDrawn="1">
          <p15:clr>
            <a:srgbClr val="A4A3A4"/>
          </p15:clr>
        </p15:guide>
        <p15:guide id="3" pos="1005" userDrawn="1">
          <p15:clr>
            <a:srgbClr val="A4A3A4"/>
          </p15:clr>
        </p15:guide>
        <p15:guide id="4" orient="horz" pos="6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07D"/>
    <a:srgbClr val="56ABA7"/>
    <a:srgbClr val="4E0E5D"/>
    <a:srgbClr val="F7F6F3"/>
    <a:srgbClr val="C6BFAA"/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38" autoAdjust="0"/>
    <p:restoredTop sz="89070" autoAdjust="0"/>
  </p:normalViewPr>
  <p:slideViewPr>
    <p:cSldViewPr snapToGrid="0">
      <p:cViewPr>
        <p:scale>
          <a:sx n="82" d="100"/>
          <a:sy n="82" d="100"/>
        </p:scale>
        <p:origin x="1252" y="132"/>
      </p:cViewPr>
      <p:guideLst>
        <p:guide orient="horz" pos="3385"/>
        <p:guide pos="4838"/>
        <p:guide pos="1005"/>
        <p:guide orient="horz" pos="6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882" y="13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49ECEF-3E94-4732-BFC3-464D975639BA}" type="datetime1">
              <a:rPr lang="es-ES" smtClean="0"/>
              <a:t>04/04/2025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jpg>
</file>

<file path=ppt/media/image38.png>
</file>

<file path=ppt/media/image39.png>
</file>

<file path=ppt/media/image4.svg>
</file>

<file path=ppt/media/image40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53551-E181-4730-A9E5-DB7143B35D46}" type="datetime1">
              <a:rPr lang="es-ES" smtClean="0"/>
              <a:pPr/>
              <a:t>04/04/2025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1401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603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0C8DF-4489-0901-A866-AFEDDBEF2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C4EFF4F-689F-4787-29B7-66740758C9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535A120-4E55-FD1A-6DE9-5F92569FF1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3023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68265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0735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E018B-82B2-356F-4DB7-A50C7C5FD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D08456B-C329-4BFE-EFF8-29B35B7E9C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551E774-1504-0E0A-1EC2-F0BEAEADB4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6173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*"¿Cómo aprovechamos este conocimiento? Aquí algunas ideas</a:t>
            </a:r>
          </a:p>
        </p:txBody>
      </p:sp>
    </p:spTree>
    <p:extLst>
      <p:ext uri="{BB962C8B-B14F-4D97-AF65-F5344CB8AC3E}">
        <p14:creationId xmlns:p14="http://schemas.microsoft.com/office/powerpoint/2010/main" val="3272081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4F328-3D49-5B84-0C59-D2F377A15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06CC53A-7D83-5C84-5CEC-1764C06DBA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F552610-A7C7-B913-B2CC-29F0DC592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1703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73C2E-32F6-8F67-7428-426120FC8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A2C7C91-2E98-602D-E5AF-F765AB6B35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B79CFE2-470B-3264-D00C-4CD4A8F330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0395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rtlCol="0" anchor="b">
            <a:noAutofit/>
          </a:bodyPr>
          <a:lstStyle>
            <a:lvl1pPr algn="l">
              <a:defRPr sz="3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16041" y="5586890"/>
            <a:ext cx="4941770" cy="3966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a de mercado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5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4" name="Marcador de texto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129698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26261" y="4824188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2" name="Marcador de contenido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938210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5" y="2531837"/>
            <a:ext cx="2190750" cy="1943100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08" y="2421056"/>
            <a:ext cx="2324100" cy="2057400"/>
          </a:xfrm>
          <a:prstGeom prst="rect">
            <a:avLst/>
          </a:prstGeom>
        </p:spPr>
      </p:pic>
      <p:sp>
        <p:nvSpPr>
          <p:cNvPr id="25" name="Marcador de contenido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129698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contenido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526261" y="5280763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7938210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tenido d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 rtlCol="0">
            <a:normAutofit/>
          </a:bodyPr>
          <a:lstStyle>
            <a:lvl1pPr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 MAESTRO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EDITAR EL TEXTO MAESTRO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40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áfico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Título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6" name="Marcador de texto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7" name="Marcador de texto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1" name="Marcador de fecha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22" name="Marcador de pie de página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24" name="Marcador de número de diapositiva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onogram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D46070C-E825-43D0-99F4-8B4614131131}"/>
              </a:ext>
            </a:extLst>
          </p:cNvPr>
          <p:cNvSpPr/>
          <p:nvPr userDrawn="1"/>
        </p:nvSpPr>
        <p:spPr>
          <a:xfrm>
            <a:off x="0" y="3057683"/>
            <a:ext cx="12191998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6" name="Marcador de texto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7" name="Marcador de texto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" name="Marcador de texto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9" name="Marcador de texto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3" name="Marcador de texto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5" name="Marcador de texto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6" name="Marcador de texto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8" name="Marcador de texto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3" name="Marcador de texto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5" name="Marcador de texto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6" name="Marcador de texto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7" name="Marcador de texto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8" name="Marcador de texto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29" name="Marcador de texto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0" name="Marcador de texto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1" name="Marcador de texto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FFA35437-CCDE-4D92-B879-F23B329C8EC3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Marcador de fecha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37" name="Marcador de pie de página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38" name="Marcador de número de diapositiva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SmartArt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36776"/>
            <a:ext cx="10515600" cy="369764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 elemento gráfico SmartArt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66988B2D-0240-4256-8268-4B9FF1E72363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D8EEAAE1-3D04-41C3-B2D2-B3BEF34C3B27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704850" cy="102790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equipo de 4 persona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posición de imagen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posición de imagen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posición de imagen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3248" y="5084524"/>
            <a:ext cx="2123743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692980" y="5099206"/>
            <a:ext cx="2135755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4" name="Marcador de texto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83644" y="5099206"/>
            <a:ext cx="2123743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603525" y="5084524"/>
            <a:ext cx="2123742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7" name="Marcador de texto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9" name="Marcador de texto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7334250" y="0"/>
            <a:ext cx="4857750" cy="76200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487150" y="0"/>
            <a:ext cx="704850" cy="172402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372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equipo de 8 persona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posición de imagen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posición de imagen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16934" y="2428875"/>
            <a:ext cx="1066800" cy="1066800"/>
          </a:xfrm>
          <a:solidFill>
            <a:schemeClr val="tx1"/>
          </a:solidFill>
        </p:spPr>
        <p:txBody>
          <a:bodyPr rtlCol="0">
            <a:noAutofit/>
          </a:bodyPr>
          <a:lstStyle>
            <a:lvl1pPr marL="0" indent="0" algn="l"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posición de imagen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390120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7" name="Marcador de texto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739214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4" name="Marcador de texto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339926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217963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9" name="Marcador de texto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634432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55" name="Marcador de posición de imagen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6" name="Marcador de posición de imagen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7" name="Marcador de posición de imagen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1693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es-ES" noProof="0"/>
              <a:t>Haga clic en el icono para agregar una imagen</a:t>
            </a:r>
          </a:p>
        </p:txBody>
      </p:sp>
      <p:sp>
        <p:nvSpPr>
          <p:cNvPr id="58" name="Marcador de posición de imagen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4" name="Marcador de texto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2" name="Marcador de texto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390120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59" name="Marcador de texto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3" name="Marcador de texto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739214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0" name="Marcador de texto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4" name="Marcador de texto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229878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1" name="Marcador de texto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65" name="Marcador de texto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634432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B0DFD584-E5CF-41EF-B51E-679CE22DD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E5C02DDF-25A6-42C7-9525-F279CE209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ADC2540D-94C4-405B-8607-0CEDD6F54B9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es-ES" noProof="0"/>
              <a:t>Haga clic para agregar contenido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4" name="Marcador de contenido 10">
            <a:extLst>
              <a:ext uri="{FF2B5EF4-FFF2-40B4-BE49-F238E27FC236}">
                <a16:creationId xmlns:a16="http://schemas.microsoft.com/office/drawing/2014/main" id="{11C6EC54-ADFA-4CFF-9E9B-DC7E96C854C2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0565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es-ES" noProof="0"/>
              <a:t>Haga clic para agregar contenido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5" y="4464810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EDITAR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contenido 10">
            <a:extLst>
              <a:ext uri="{FF2B5EF4-FFF2-40B4-BE49-F238E27FC236}">
                <a16:creationId xmlns:a16="http://schemas.microsoft.com/office/drawing/2014/main" id="{1B6DD41C-FCE2-4AC6-A235-2FF1B905DAA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3011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es-ES" noProof="0"/>
              <a:t>Haga clic para agregar contenido</a:t>
            </a:r>
          </a:p>
        </p:txBody>
      </p:sp>
      <p:sp>
        <p:nvSpPr>
          <p:cNvPr id="21" name="Marcador de texto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2" name="Marcador de contenido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contenido 10">
            <a:extLst>
              <a:ext uri="{FF2B5EF4-FFF2-40B4-BE49-F238E27FC236}">
                <a16:creationId xmlns:a16="http://schemas.microsoft.com/office/drawing/2014/main" id="{CEB4C3DB-E51E-4479-90C2-DFE5DB4B248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es-ES" noProof="0"/>
              <a:t>Haga clic para agregar contenido</a:t>
            </a:r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1328057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790950" cy="89217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contenido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82546"/>
            <a:ext cx="5111750" cy="1525588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>
            <a:cxnSpLocks/>
          </p:cNvCxnSpPr>
          <p:nvPr/>
        </p:nvCxnSpPr>
        <p:spPr>
          <a:xfrm flipH="1" flipV="1">
            <a:off x="0" y="876300"/>
            <a:ext cx="4762500" cy="1628775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768C87F-B9C3-4DFF-8454-F3F52CE4346B}"/>
              </a:ext>
            </a:extLst>
          </p:cNvPr>
          <p:cNvCxnSpPr>
            <a:cxnSpLocks/>
          </p:cNvCxnSpPr>
          <p:nvPr/>
        </p:nvCxnSpPr>
        <p:spPr>
          <a:xfrm flipH="1" flipV="1">
            <a:off x="2638425" y="0"/>
            <a:ext cx="2124076" cy="518636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arcador de fecha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22" name="Marcador de pie de página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24" name="Marcador de número de diapositiva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16316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ier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rtlCol="0" anchor="b">
            <a:noAutofit/>
          </a:bodyPr>
          <a:lstStyle>
            <a:lvl1pPr algn="l">
              <a:defRPr sz="32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004161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Marcador de fecha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10" name="Marcador de pie de página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11" name="Marcador de número de diapositiva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35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rogram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499" y="1020445"/>
            <a:ext cx="3171825" cy="1325563"/>
          </a:xfrm>
        </p:spPr>
        <p:txBody>
          <a:bodyPr rtlCol="0" anchor="b">
            <a:normAutofit/>
          </a:bodyPr>
          <a:lstStyle>
            <a:lvl1pPr>
              <a:defRPr sz="28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924175"/>
            <a:ext cx="3171825" cy="25193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31270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formación genera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rtlCol="0" anchor="b">
            <a:normAutofit/>
          </a:bodyPr>
          <a:lstStyle>
            <a:lvl1pPr>
              <a:defRPr lang="es-ES" sz="48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s-ES" sz="2000"/>
            </a:lvl1pPr>
            <a:lvl2pPr marL="457200" indent="0">
              <a:buNone/>
              <a:defRPr lang="es-ES" sz="1800"/>
            </a:lvl2pPr>
            <a:lvl3pPr marL="914400" indent="0">
              <a:buNone/>
              <a:defRPr lang="es-ES" sz="1600"/>
            </a:lvl3pPr>
            <a:lvl4pPr marL="1371600" indent="0">
              <a:buNone/>
              <a:defRPr lang="es-ES" sz="1400"/>
            </a:lvl4pPr>
            <a:lvl5pPr marL="1828800" indent="0">
              <a:buNone/>
              <a:defRPr lang="es-ES" sz="14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28864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áfico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 rtlCol="0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318" y="148113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17" name="Marcador de texto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375" y="2557463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18" name="Marcador de texto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20800" y="363378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19" name="Marcador de texto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05000" y="4710114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34" name="Marcador de texto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5" y="159447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35" name="Marcador de texto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8" y="268256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36" name="Marcador de texto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7" y="375539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79" y="4824430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del texto maestro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55823" y="6356350"/>
            <a:ext cx="1808712" cy="365125"/>
          </a:xfrm>
        </p:spPr>
        <p:txBody>
          <a:bodyPr rtlCol="0"/>
          <a:lstStyle>
            <a:lvl1pPr algn="l"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52812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0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4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4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3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899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2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0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13" name="Marcador de texto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3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88" y="0"/>
            <a:ext cx="3503612" cy="23529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3" y="0"/>
            <a:ext cx="2471057" cy="2699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áfico 6">
            <a:extLst>
              <a:ext uri="{FF2B5EF4-FFF2-40B4-BE49-F238E27FC236}">
                <a16:creationId xmlns:a16="http://schemas.microsoft.com/office/drawing/2014/main" id="{64D564EB-CA78-42C6-AD76-3C4E7B3AE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1CFFBB3A-BDCF-4878-8D04-E8BB9A050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8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8" name="Marcador de texto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9" name="Marcador de texto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0" name="Marcador de texto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3" name="Marcador de texto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4" name="Marcador de texto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9FBD260-5143-4B12-B9F8-33E48D548909}"/>
              </a:ext>
            </a:extLst>
          </p:cNvPr>
          <p:cNvCxnSpPr/>
          <p:nvPr/>
        </p:nvCxnSpPr>
        <p:spPr>
          <a:xfrm>
            <a:off x="9096375" y="1497012"/>
            <a:ext cx="3095625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/>
          <p:nvPr/>
        </p:nvCxnSpPr>
        <p:spPr>
          <a:xfrm flipH="1">
            <a:off x="6953250" y="-25401"/>
            <a:ext cx="3790950" cy="690245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arcador de fecha 6">
            <a:extLst>
              <a:ext uri="{FF2B5EF4-FFF2-40B4-BE49-F238E27FC236}">
                <a16:creationId xmlns:a16="http://schemas.microsoft.com/office/drawing/2014/main" id="{70146B66-4F07-44BE-8AAB-48EA5170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10" name="Marcador de pie de página 7">
            <a:extLst>
              <a:ext uri="{FF2B5EF4-FFF2-40B4-BE49-F238E27FC236}">
                <a16:creationId xmlns:a16="http://schemas.microsoft.com/office/drawing/2014/main" id="{3A927BE5-2F4C-4EBD-9093-C4ED6E30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3" y="6356350"/>
            <a:ext cx="174307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11" name="Marcador de número de diapositiva 8">
            <a:extLst>
              <a:ext uri="{FF2B5EF4-FFF2-40B4-BE49-F238E27FC236}">
                <a16:creationId xmlns:a16="http://schemas.microsoft.com/office/drawing/2014/main" id="{C4C1336B-CF5E-42FF-80E8-7D33A2D6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932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571235"/>
            <a:ext cx="4179570" cy="1715531"/>
          </a:xfrm>
        </p:spPr>
        <p:txBody>
          <a:bodyPr rtlCol="0" anchor="ctr">
            <a:noAutofit/>
          </a:bodyPr>
          <a:lstStyle>
            <a:lvl1pPr algn="l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DEL TÍTULO MAESTRO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texto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2" name="Marcador de texto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4" name="Marcador de texto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6" name="Marcador de texto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7" name="Marcador de fecha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18" name="Marcador de pie de página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19" name="Marcador de número de diapositiva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tr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 MAESTRO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EDITAR EL TEXTO MAESTRO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1" name="Marcador de texto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 MAESTRO</a:t>
            </a:r>
          </a:p>
        </p:txBody>
      </p:sp>
      <p:sp>
        <p:nvSpPr>
          <p:cNvPr id="22" name="Marcador de contenido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310515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2238376" cy="24765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18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Bootcamp Data Science - THEBRIDGE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Project Break 1 - EDA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88" r:id="rId4"/>
    <p:sldLayoutId id="2147483694" r:id="rId5"/>
    <p:sldLayoutId id="2147483697" r:id="rId6"/>
    <p:sldLayoutId id="2147483673" r:id="rId7"/>
    <p:sldLayoutId id="2147483676" r:id="rId8"/>
    <p:sldLayoutId id="2147483672" r:id="rId9"/>
    <p:sldLayoutId id="2147483699" r:id="rId10"/>
    <p:sldLayoutId id="2147483671" r:id="rId11"/>
    <p:sldLayoutId id="2147483700" r:id="rId12"/>
    <p:sldLayoutId id="2147483692" r:id="rId13"/>
    <p:sldLayoutId id="2147483681" r:id="rId14"/>
    <p:sldLayoutId id="2147483674" r:id="rId15"/>
    <p:sldLayoutId id="2147483675" r:id="rId16"/>
    <p:sldLayoutId id="2147483696" r:id="rId17"/>
    <p:sldLayoutId id="2147483677" r:id="rId18"/>
    <p:sldLayoutId id="2147483678" r:id="rId19"/>
    <p:sldLayoutId id="2147483702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7.jpg"/><Relationship Id="rId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 rtlCol="0"/>
          <a:lstStyle/>
          <a:p>
            <a:pPr rtl="0"/>
            <a:r>
              <a:rPr lang="es-ES" sz="2800" dirty="0" err="1"/>
              <a:t>Customer</a:t>
            </a:r>
            <a:r>
              <a:rPr lang="es-ES" sz="2800" dirty="0"/>
              <a:t> </a:t>
            </a:r>
            <a:r>
              <a:rPr lang="es-ES" sz="2800" dirty="0" err="1"/>
              <a:t>Segmentation</a:t>
            </a:r>
            <a:r>
              <a:rPr lang="es-ES" sz="2800" dirty="0"/>
              <a:t> </a:t>
            </a:r>
            <a:r>
              <a:rPr lang="es-ES" sz="2800" dirty="0" err="1"/>
              <a:t>Analysis</a:t>
            </a:r>
            <a:r>
              <a:rPr lang="es-ES" sz="2800" dirty="0"/>
              <a:t> </a:t>
            </a:r>
            <a:r>
              <a:rPr lang="es-ES" sz="1200" dirty="0" err="1">
                <a:solidFill>
                  <a:schemeClr val="bg1">
                    <a:lumMod val="75000"/>
                  </a:schemeClr>
                </a:solidFill>
              </a:rPr>
              <a:t>clustering</a:t>
            </a:r>
            <a:r>
              <a:rPr lang="es-ES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ES" sz="1200" dirty="0" err="1">
                <a:solidFill>
                  <a:schemeClr val="bg1">
                    <a:lumMod val="75000"/>
                  </a:schemeClr>
                </a:solidFill>
              </a:rPr>
              <a:t>models</a:t>
            </a:r>
            <a:endParaRPr lang="es-E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 rtlCol="0"/>
          <a:lstStyle/>
          <a:p>
            <a:pPr rtl="0"/>
            <a:r>
              <a:rPr lang="es-ES" dirty="0"/>
              <a:t>Machine </a:t>
            </a:r>
            <a:r>
              <a:rPr lang="es-ES" dirty="0" err="1"/>
              <a:t>Learning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71"/>
    </mc:Choice>
    <mc:Fallback xmlns="">
      <p:transition spd="slow" advTm="1607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FB17C8B1-4FB9-617C-A777-579C4F649DC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17120" r="17120"/>
          <a:stretch/>
        </p:blipFill>
        <p:spPr>
          <a:xfrm>
            <a:off x="-1356834" y="0"/>
            <a:ext cx="6776974" cy="6871229"/>
          </a:xfrm>
          <a:prstGeom prst="rect">
            <a:avLst/>
          </a:prstGeom>
        </p:spPr>
      </p:pic>
      <p:sp>
        <p:nvSpPr>
          <p:cNvPr id="27" name="Diagrama de flujo: datos 26">
            <a:extLst>
              <a:ext uri="{FF2B5EF4-FFF2-40B4-BE49-F238E27FC236}">
                <a16:creationId xmlns:a16="http://schemas.microsoft.com/office/drawing/2014/main" id="{8EB3D09D-1883-C524-9E3D-2B1789D1B0B2}"/>
              </a:ext>
            </a:extLst>
          </p:cNvPr>
          <p:cNvSpPr/>
          <p:nvPr/>
        </p:nvSpPr>
        <p:spPr>
          <a:xfrm>
            <a:off x="3404949" y="-108154"/>
            <a:ext cx="3418370" cy="7053464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1104"/>
              <a:gd name="connsiteY0" fmla="*/ 10074 h 10074"/>
              <a:gd name="connsiteX1" fmla="*/ 3104 w 11104"/>
              <a:gd name="connsiteY1" fmla="*/ 0 h 10074"/>
              <a:gd name="connsiteX2" fmla="*/ 11104 w 11104"/>
              <a:gd name="connsiteY2" fmla="*/ 0 h 10074"/>
              <a:gd name="connsiteX3" fmla="*/ 9104 w 11104"/>
              <a:gd name="connsiteY3" fmla="*/ 10000 h 10074"/>
              <a:gd name="connsiteX4" fmla="*/ 0 w 11104"/>
              <a:gd name="connsiteY4" fmla="*/ 10074 h 10074"/>
              <a:gd name="connsiteX0" fmla="*/ 0 w 11518"/>
              <a:gd name="connsiteY0" fmla="*/ 10000 h 10000"/>
              <a:gd name="connsiteX1" fmla="*/ 3518 w 11518"/>
              <a:gd name="connsiteY1" fmla="*/ 0 h 10000"/>
              <a:gd name="connsiteX2" fmla="*/ 11518 w 11518"/>
              <a:gd name="connsiteY2" fmla="*/ 0 h 10000"/>
              <a:gd name="connsiteX3" fmla="*/ 9518 w 11518"/>
              <a:gd name="connsiteY3" fmla="*/ 10000 h 10000"/>
              <a:gd name="connsiteX4" fmla="*/ 0 w 11518"/>
              <a:gd name="connsiteY4" fmla="*/ 10000 h 10000"/>
              <a:gd name="connsiteX0" fmla="*/ 0 w 10731"/>
              <a:gd name="connsiteY0" fmla="*/ 10000 h 10000"/>
              <a:gd name="connsiteX1" fmla="*/ 2731 w 10731"/>
              <a:gd name="connsiteY1" fmla="*/ 0 h 10000"/>
              <a:gd name="connsiteX2" fmla="*/ 10731 w 10731"/>
              <a:gd name="connsiteY2" fmla="*/ 0 h 10000"/>
              <a:gd name="connsiteX3" fmla="*/ 8731 w 10731"/>
              <a:gd name="connsiteY3" fmla="*/ 10000 h 10000"/>
              <a:gd name="connsiteX4" fmla="*/ 0 w 10731"/>
              <a:gd name="connsiteY4" fmla="*/ 10000 h 10000"/>
              <a:gd name="connsiteX0" fmla="*/ 0 w 8731"/>
              <a:gd name="connsiteY0" fmla="*/ 10000 h 10000"/>
              <a:gd name="connsiteX1" fmla="*/ 2731 w 8731"/>
              <a:gd name="connsiteY1" fmla="*/ 0 h 10000"/>
              <a:gd name="connsiteX2" fmla="*/ 8647 w 8731"/>
              <a:gd name="connsiteY2" fmla="*/ 0 h 10000"/>
              <a:gd name="connsiteX3" fmla="*/ 8731 w 8731"/>
              <a:gd name="connsiteY3" fmla="*/ 10000 h 10000"/>
              <a:gd name="connsiteX4" fmla="*/ 0 w 8731"/>
              <a:gd name="connsiteY4" fmla="*/ 10000 h 10000"/>
              <a:gd name="connsiteX0" fmla="*/ 0 w 10000"/>
              <a:gd name="connsiteY0" fmla="*/ 10000 h 10000"/>
              <a:gd name="connsiteX1" fmla="*/ 3128 w 10000"/>
              <a:gd name="connsiteY1" fmla="*/ 0 h 10000"/>
              <a:gd name="connsiteX2" fmla="*/ 6484 w 10000"/>
              <a:gd name="connsiteY2" fmla="*/ 44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6484"/>
              <a:gd name="connsiteY0" fmla="*/ 10000 h 10000"/>
              <a:gd name="connsiteX1" fmla="*/ 3128 w 6484"/>
              <a:gd name="connsiteY1" fmla="*/ 0 h 10000"/>
              <a:gd name="connsiteX2" fmla="*/ 6484 w 6484"/>
              <a:gd name="connsiteY2" fmla="*/ 44 h 10000"/>
              <a:gd name="connsiteX3" fmla="*/ 5757 w 6484"/>
              <a:gd name="connsiteY3" fmla="*/ 10000 h 10000"/>
              <a:gd name="connsiteX4" fmla="*/ 0 w 6484"/>
              <a:gd name="connsiteY4" fmla="*/ 10000 h 10000"/>
              <a:gd name="connsiteX0" fmla="*/ 0 w 8879"/>
              <a:gd name="connsiteY0" fmla="*/ 10000 h 10000"/>
              <a:gd name="connsiteX1" fmla="*/ 4824 w 8879"/>
              <a:gd name="connsiteY1" fmla="*/ 0 h 10000"/>
              <a:gd name="connsiteX2" fmla="*/ 8358 w 8879"/>
              <a:gd name="connsiteY2" fmla="*/ 44 h 10000"/>
              <a:gd name="connsiteX3" fmla="*/ 8879 w 8879"/>
              <a:gd name="connsiteY3" fmla="*/ 10000 h 10000"/>
              <a:gd name="connsiteX4" fmla="*/ 0 w 8879"/>
              <a:gd name="connsiteY4" fmla="*/ 10000 h 10000"/>
              <a:gd name="connsiteX0" fmla="*/ 0 w 9428"/>
              <a:gd name="connsiteY0" fmla="*/ 10000 h 10000"/>
              <a:gd name="connsiteX1" fmla="*/ 5433 w 9428"/>
              <a:gd name="connsiteY1" fmla="*/ 0 h 10000"/>
              <a:gd name="connsiteX2" fmla="*/ 9413 w 9428"/>
              <a:gd name="connsiteY2" fmla="*/ 44 h 10000"/>
              <a:gd name="connsiteX3" fmla="*/ 9412 w 9428"/>
              <a:gd name="connsiteY3" fmla="*/ 10000 h 10000"/>
              <a:gd name="connsiteX4" fmla="*/ 0 w 9428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28" h="10000">
                <a:moveTo>
                  <a:pt x="0" y="10000"/>
                </a:moveTo>
                <a:lnTo>
                  <a:pt x="5433" y="0"/>
                </a:lnTo>
                <a:lnTo>
                  <a:pt x="9413" y="44"/>
                </a:lnTo>
                <a:cubicBezTo>
                  <a:pt x="9468" y="3377"/>
                  <a:pt x="9356" y="6667"/>
                  <a:pt x="9412" y="10000"/>
                </a:cubicBezTo>
                <a:lnTo>
                  <a:pt x="0" y="1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ADD59383-E6CD-CF57-B9CF-5820B1CEC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143" y="2755796"/>
            <a:ext cx="4576604" cy="1325563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algn="l" rtl="0"/>
            <a:r>
              <a:rPr lang="es-ES" sz="3600" dirty="0"/>
              <a:t>Who are </a:t>
            </a:r>
            <a:r>
              <a:rPr lang="es-ES" sz="3600" dirty="0" err="1"/>
              <a:t>our</a:t>
            </a:r>
            <a:r>
              <a:rPr lang="es-ES" sz="3600" dirty="0"/>
              <a:t> </a:t>
            </a:r>
            <a:r>
              <a:rPr lang="es-ES" sz="3600" dirty="0" err="1"/>
              <a:t>customers</a:t>
            </a:r>
            <a:r>
              <a:rPr lang="es-ES" sz="3600" dirty="0"/>
              <a:t>?</a:t>
            </a: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0A6A190A-55F9-3E82-819F-8B0DAFDA2F1C}"/>
              </a:ext>
            </a:extLst>
          </p:cNvPr>
          <p:cNvSpPr txBox="1">
            <a:spLocks/>
          </p:cNvSpPr>
          <p:nvPr/>
        </p:nvSpPr>
        <p:spPr>
          <a:xfrm>
            <a:off x="7680325" y="4729520"/>
            <a:ext cx="3113036" cy="8204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/>
              <a:t>Objective:</a:t>
            </a:r>
          </a:p>
          <a:p>
            <a:pPr marL="0" indent="0">
              <a:buNone/>
            </a:pPr>
            <a:r>
              <a:rPr lang="en-US" sz="1100" dirty="0"/>
              <a:t>Segment customers to better understand their characteristics and behaviors.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56176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08"/>
    </mc:Choice>
    <mc:Fallback xmlns="">
      <p:transition spd="slow" advTm="2350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3C594-89EF-FE1F-4C0C-3A58ECB70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F7C4F7-4477-4332-BDA9-1F76B175E0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60157" y="5191125"/>
            <a:ext cx="5433204" cy="365125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rtl="0"/>
            <a:r>
              <a:rPr lang="en-US" sz="1600" cap="none" dirty="0"/>
              <a:t>We apply clustering techniques to uncover hidden patterns</a:t>
            </a:r>
            <a:endParaRPr lang="es-ES" sz="1600" cap="none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ABB72E1-6ED9-483B-AFAE-2D346FB34122}"/>
              </a:ext>
            </a:extLst>
          </p:cNvPr>
          <p:cNvSpPr txBox="1">
            <a:spLocks/>
          </p:cNvSpPr>
          <p:nvPr/>
        </p:nvSpPr>
        <p:spPr>
          <a:xfrm>
            <a:off x="5320399" y="3817917"/>
            <a:ext cx="5758894" cy="10513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how to solve the problem</a:t>
            </a:r>
            <a:endParaRPr lang="es-ES" sz="3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083C39A-DE3A-72D2-453C-8FEBDAD70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386" y="617541"/>
            <a:ext cx="3628444" cy="27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44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47"/>
    </mc:Choice>
    <mc:Fallback xmlns="">
      <p:transition spd="slow" advTm="2604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A2AADB8F-76FB-9FC7-23C9-8CCE08C0E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118" y="3854557"/>
            <a:ext cx="4124109" cy="2964204"/>
          </a:xfrm>
          <a:prstGeom prst="rect">
            <a:avLst/>
          </a:prstGeo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81BA2B5-6A90-4204-ABDD-7183FBB03A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95438" y="1794378"/>
            <a:ext cx="5433204" cy="365125"/>
          </a:xfrm>
        </p:spPr>
        <p:txBody>
          <a:bodyPr rtlCol="0">
            <a:normAutofit/>
          </a:bodyPr>
          <a:lstStyle/>
          <a:p>
            <a:pPr rtl="0"/>
            <a:r>
              <a:rPr lang="es-ES" sz="1600" dirty="0" err="1">
                <a:solidFill>
                  <a:schemeClr val="bg1">
                    <a:lumMod val="75000"/>
                  </a:schemeClr>
                </a:solidFill>
              </a:rPr>
              <a:t>Dataset</a:t>
            </a:r>
            <a:endParaRPr lang="es-E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7E7D4C34-22A0-4D54-A07D-E1E9A1146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95012" y="2073024"/>
            <a:ext cx="5431971" cy="810721"/>
          </a:xfrm>
        </p:spPr>
        <p:txBody>
          <a:bodyPr rtlCol="0">
            <a:noAutofit/>
          </a:bodyPr>
          <a:lstStyle/>
          <a:p>
            <a:pPr rtl="0"/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Demographics</a:t>
            </a:r>
            <a:r>
              <a:rPr lang="es-ES" sz="1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consumption</a:t>
            </a:r>
            <a:r>
              <a:rPr lang="es-ES" sz="1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promotions</a:t>
            </a:r>
            <a:endParaRPr lang="es-ES" sz="1200" dirty="0">
              <a:latin typeface="+mj-lt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301D392D-FB66-47A0-B628-5ADE822A2CF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95438" y="3195594"/>
            <a:ext cx="5433204" cy="365125"/>
          </a:xfrm>
        </p:spPr>
        <p:txBody>
          <a:bodyPr rtlCol="0">
            <a:normAutofit/>
          </a:bodyPr>
          <a:lstStyle/>
          <a:p>
            <a:pPr rtl="0"/>
            <a:r>
              <a:rPr lang="en-AU" sz="1600" dirty="0">
                <a:solidFill>
                  <a:schemeClr val="bg1">
                    <a:lumMod val="75000"/>
                  </a:schemeClr>
                </a:solidFill>
              </a:rPr>
              <a:t>D</a:t>
            </a:r>
            <a:r>
              <a:rPr lang="es-ES" sz="1600" dirty="0">
                <a:solidFill>
                  <a:schemeClr val="bg1">
                    <a:lumMod val="75000"/>
                  </a:schemeClr>
                </a:solidFill>
              </a:rPr>
              <a:t>ata </a:t>
            </a:r>
            <a:r>
              <a:rPr lang="es-ES" sz="1600" dirty="0" err="1">
                <a:solidFill>
                  <a:schemeClr val="bg1">
                    <a:lumMod val="75000"/>
                  </a:schemeClr>
                </a:solidFill>
              </a:rPr>
              <a:t>cleaning</a:t>
            </a:r>
            <a:endParaRPr lang="es-E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1C26CE0-2506-4B44-A26F-C12BFA5B18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595012" y="3530959"/>
            <a:ext cx="5431971" cy="557950"/>
          </a:xfrm>
        </p:spPr>
        <p:txBody>
          <a:bodyPr rtlCol="0">
            <a:normAutofit/>
          </a:bodyPr>
          <a:lstStyle/>
          <a:p>
            <a:pPr rtl="0"/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Demographics</a:t>
            </a:r>
            <a:r>
              <a:rPr lang="es-ES" sz="1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consumption</a:t>
            </a:r>
            <a:r>
              <a:rPr lang="es-ES" sz="1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ES" sz="12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promotions</a:t>
            </a:r>
            <a:endParaRPr lang="es-ES" sz="1200" dirty="0">
              <a:latin typeface="+mj-lt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68F40F8-BF35-45E9-B3DD-5436362D74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95438" y="4466860"/>
            <a:ext cx="5433204" cy="365125"/>
          </a:xfrm>
        </p:spPr>
        <p:txBody>
          <a:bodyPr rtlCol="0">
            <a:normAutofit/>
          </a:bodyPr>
          <a:lstStyle/>
          <a:p>
            <a:pPr rtl="0"/>
            <a:r>
              <a:rPr lang="es-ES" sz="1600" dirty="0" err="1">
                <a:solidFill>
                  <a:schemeClr val="bg1">
                    <a:lumMod val="75000"/>
                  </a:schemeClr>
                </a:solidFill>
              </a:rPr>
              <a:t>Dimensionality</a:t>
            </a:r>
            <a:r>
              <a:rPr lang="es-E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bg1">
                    <a:lumMod val="75000"/>
                  </a:schemeClr>
                </a:solidFill>
              </a:rPr>
              <a:t>Reduction</a:t>
            </a:r>
            <a:endParaRPr lang="es-E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F39C97C-2DDC-4706-B96C-B02FAE53A42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595012" y="4778709"/>
            <a:ext cx="5431971" cy="557950"/>
          </a:xfrm>
        </p:spPr>
        <p:txBody>
          <a:bodyPr rtlCol="0">
            <a:normAutofit/>
          </a:bodyPr>
          <a:lstStyle/>
          <a:p>
            <a:pPr rtl="0"/>
            <a:r>
              <a:rPr lang="en-US" sz="1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Application of PCA to reduce dimensions</a:t>
            </a:r>
            <a:endParaRPr lang="es-ES" sz="1200" dirty="0">
              <a:latin typeface="+mj-lt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6D01D477-8FCA-FC58-8C65-19C8E3460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9814" y="1398929"/>
            <a:ext cx="2608908" cy="278139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7C30428-1284-6366-A43A-FFC5688434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145" y="739719"/>
            <a:ext cx="3979675" cy="65921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A1E5C070-9474-A045-C061-D1BA0A39F5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7145" y="1458669"/>
            <a:ext cx="2914159" cy="67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941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87"/>
    </mc:Choice>
    <mc:Fallback xmlns="">
      <p:transition spd="slow" advTm="3678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C5047DD1-7EDA-DE2A-28CD-91A2EB62F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584" y="2017135"/>
            <a:ext cx="4766774" cy="451088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B35C6F0-F98C-C9B8-0542-5497B9458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4365" y="1235555"/>
            <a:ext cx="3270635" cy="286180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2254" y="457850"/>
            <a:ext cx="5431971" cy="365125"/>
          </a:xfrm>
        </p:spPr>
        <p:txBody>
          <a:bodyPr rtlCol="0">
            <a:normAutofit/>
          </a:bodyPr>
          <a:lstStyle/>
          <a:p>
            <a:pPr rtl="0"/>
            <a:r>
              <a:rPr lang="es-ES" sz="1400" cap="none" dirty="0">
                <a:solidFill>
                  <a:schemeClr val="bg1">
                    <a:lumMod val="75000"/>
                  </a:schemeClr>
                </a:solidFill>
              </a:rPr>
              <a:t>KMEANS, DBSCAN, AGGLOMERATIVE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254" y="850678"/>
            <a:ext cx="5433204" cy="365125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sz="1600" dirty="0" err="1"/>
              <a:t>Clustering</a:t>
            </a:r>
            <a:r>
              <a:rPr lang="es-ES" sz="1600" dirty="0"/>
              <a:t> </a:t>
            </a:r>
            <a:r>
              <a:rPr lang="es-ES" sz="1600" dirty="0" err="1"/>
              <a:t>models</a:t>
            </a:r>
            <a:endParaRPr lang="es-ES" sz="1600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35A1563-7FF5-CF14-22B9-8CBFD2709B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577" y="2026477"/>
            <a:ext cx="2345426" cy="175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91"/>
    </mc:Choice>
    <mc:Fallback xmlns="">
      <p:transition spd="slow" advTm="2439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E30CF-6AF0-4EE1-AF2D-609291166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B8C73F-2B85-0D72-4B9A-16A860F4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438" y="596673"/>
            <a:ext cx="3167743" cy="267153"/>
          </a:xfrm>
        </p:spPr>
        <p:txBody>
          <a:bodyPr rtlCol="0">
            <a:normAutofit fontScale="90000"/>
          </a:bodyPr>
          <a:lstStyle/>
          <a:p>
            <a:pPr algn="l" rtl="0"/>
            <a:r>
              <a:rPr lang="es-ES" sz="1400" dirty="0" err="1">
                <a:solidFill>
                  <a:schemeClr val="bg1">
                    <a:lumMod val="75000"/>
                  </a:schemeClr>
                </a:solidFill>
              </a:rPr>
              <a:t>Profiles</a:t>
            </a:r>
            <a:endParaRPr lang="es-E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9799A0-1195-0975-1CFA-0E8B659383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95438" y="865424"/>
            <a:ext cx="5432425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rtl="0">
              <a:buNone/>
            </a:pPr>
            <a:r>
              <a:rPr lang="es-ES" sz="1600" dirty="0" err="1"/>
              <a:t>Customer</a:t>
            </a:r>
            <a:r>
              <a:rPr lang="es-ES" sz="1600" dirty="0"/>
              <a:t> </a:t>
            </a:r>
            <a:r>
              <a:rPr lang="es-ES" sz="1600" dirty="0" err="1"/>
              <a:t>segmentation</a:t>
            </a:r>
            <a:endParaRPr lang="es-ES" sz="1600" noProof="1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91FE16-D91E-04EF-7CA7-DA83119B1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981" y="1607287"/>
            <a:ext cx="5306619" cy="3972102"/>
          </a:xfrm>
          <a:prstGeom prst="rect">
            <a:avLst/>
          </a:prstGeom>
        </p:spPr>
      </p:pic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5FEEDDD3-1EAE-97D5-853A-C11C37EB6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6676126"/>
              </p:ext>
            </p:extLst>
          </p:nvPr>
        </p:nvGraphicFramePr>
        <p:xfrm>
          <a:off x="7680325" y="605283"/>
          <a:ext cx="3563694" cy="5330559"/>
        </p:xfrm>
        <a:graphic>
          <a:graphicData uri="http://schemas.openxmlformats.org/drawingml/2006/table">
            <a:tbl>
              <a:tblPr/>
              <a:tblGrid>
                <a:gridCol w="1187898">
                  <a:extLst>
                    <a:ext uri="{9D8B030D-6E8A-4147-A177-3AD203B41FA5}">
                      <a16:colId xmlns:a16="http://schemas.microsoft.com/office/drawing/2014/main" val="440723855"/>
                    </a:ext>
                  </a:extLst>
                </a:gridCol>
                <a:gridCol w="1187898">
                  <a:extLst>
                    <a:ext uri="{9D8B030D-6E8A-4147-A177-3AD203B41FA5}">
                      <a16:colId xmlns:a16="http://schemas.microsoft.com/office/drawing/2014/main" val="3040815592"/>
                    </a:ext>
                  </a:extLst>
                </a:gridCol>
                <a:gridCol w="1187898">
                  <a:extLst>
                    <a:ext uri="{9D8B030D-6E8A-4147-A177-3AD203B41FA5}">
                      <a16:colId xmlns:a16="http://schemas.microsoft.com/office/drawing/2014/main" val="130212361"/>
                    </a:ext>
                  </a:extLst>
                </a:gridCol>
              </a:tblGrid>
              <a:tr h="502455">
                <a:tc>
                  <a:txBody>
                    <a:bodyPr/>
                    <a:lstStyle/>
                    <a:p>
                      <a:pPr algn="ctr"/>
                      <a:r>
                        <a:rPr lang="es-ES" sz="1200" b="1" dirty="0" err="1">
                          <a:solidFill>
                            <a:srgbClr val="4E0E5D"/>
                          </a:solidFill>
                        </a:rPr>
                        <a:t>Cluster</a:t>
                      </a:r>
                      <a:r>
                        <a:rPr lang="es-ES" sz="1200" b="1" dirty="0">
                          <a:solidFill>
                            <a:srgbClr val="4E0E5D"/>
                          </a:solidFill>
                        </a:rPr>
                        <a:t> 0</a:t>
                      </a:r>
                    </a:p>
                    <a:p>
                      <a:pPr algn="ctr"/>
                      <a:r>
                        <a:rPr lang="es-ES" sz="1200" b="1" i="1" dirty="0">
                          <a:solidFill>
                            <a:srgbClr val="4E0E5D"/>
                          </a:solidFill>
                        </a:rPr>
                        <a:t>Digital </a:t>
                      </a:r>
                      <a:r>
                        <a:rPr lang="es-ES" sz="1200" b="1" i="1" dirty="0" err="1">
                          <a:solidFill>
                            <a:srgbClr val="4E0E5D"/>
                          </a:solidFill>
                        </a:rPr>
                        <a:t>curious</a:t>
                      </a:r>
                      <a:endParaRPr lang="es-ES" sz="1200" i="1" dirty="0">
                        <a:solidFill>
                          <a:srgbClr val="4E0E5D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b="1" dirty="0" err="1">
                          <a:solidFill>
                            <a:srgbClr val="40807D"/>
                          </a:solidFill>
                        </a:rPr>
                        <a:t>Cluster</a:t>
                      </a:r>
                      <a:r>
                        <a:rPr lang="es-ES" sz="1200" b="1" dirty="0">
                          <a:solidFill>
                            <a:srgbClr val="40807D"/>
                          </a:solidFill>
                        </a:rPr>
                        <a:t> 1</a:t>
                      </a:r>
                    </a:p>
                    <a:p>
                      <a:pPr algn="ctr"/>
                      <a:r>
                        <a:rPr lang="es-ES" sz="1200" b="1" i="1" dirty="0">
                          <a:solidFill>
                            <a:srgbClr val="40807D"/>
                          </a:solidFill>
                        </a:rPr>
                        <a:t>Deal hunters</a:t>
                      </a:r>
                      <a:endParaRPr lang="es-ES" sz="1200" i="1" dirty="0">
                        <a:solidFill>
                          <a:srgbClr val="40807D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b="1" dirty="0" err="1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Cluster</a:t>
                      </a:r>
                      <a:r>
                        <a:rPr lang="es-ES" sz="1200" b="1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 2</a:t>
                      </a:r>
                    </a:p>
                    <a:p>
                      <a:pPr algn="ctr"/>
                      <a:r>
                        <a:rPr lang="es-ES" sz="1200" b="1" i="1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Exclusive Elite</a:t>
                      </a:r>
                      <a:endParaRPr lang="es-ES" sz="1200" i="1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948768"/>
                  </a:ext>
                </a:extLst>
              </a:tr>
              <a:tr h="570378"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Low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spending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Moderate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spending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High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spending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7053603"/>
                  </a:ext>
                </a:extLst>
              </a:tr>
              <a:tr h="508562"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Lower income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Medium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income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Higher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income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834732"/>
                  </a:ext>
                </a:extLst>
              </a:tr>
              <a:tr h="508562"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Larger family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Medium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family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Small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family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3677251"/>
                  </a:ext>
                </a:extLst>
              </a:tr>
              <a:tr h="570378">
                <a:tc>
                  <a:txBody>
                    <a:bodyPr/>
                    <a:lstStyle/>
                    <a:p>
                      <a:pPr algn="ctr"/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Middle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aged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(40-60)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Old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aged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(50-75)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Any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age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(35-75)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5867716"/>
                  </a:ext>
                </a:extLst>
              </a:tr>
              <a:tr h="508562"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New client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Old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client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Long-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term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client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236448"/>
                  </a:ext>
                </a:extLst>
              </a:tr>
              <a:tr h="879298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Many visits to the website, but not to buy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Web shopping preference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Catalog and store purchase preference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186162"/>
                  </a:ext>
                </a:extLst>
              </a:tr>
              <a:tr h="711986"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Doesn't respond to Marketing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Slight response to Marketing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Good response to marketing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3549837"/>
                  </a:ext>
                </a:extLst>
              </a:tr>
              <a:tr h="570378"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Slight interest in deals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High interest in deals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Low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interest</a:t>
                      </a:r>
                      <a:r>
                        <a:rPr lang="es-E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in </a:t>
                      </a:r>
                      <a:r>
                        <a:rPr lang="es-ES" sz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deals</a:t>
                      </a:r>
                      <a:endParaRPr lang="es-E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699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412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74"/>
    </mc:Choice>
    <mc:Fallback xmlns="">
      <p:transition spd="slow" advTm="2497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58FBDA5-0E0C-62E5-21E3-551E7DAFB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407" y="2292053"/>
            <a:ext cx="5962650" cy="3343275"/>
          </a:xfrm>
          <a:prstGeom prst="rect">
            <a:avLst/>
          </a:prstGeom>
        </p:spPr>
      </p:pic>
      <p:sp>
        <p:nvSpPr>
          <p:cNvPr id="49" name="Título 1">
            <a:extLst>
              <a:ext uri="{FF2B5EF4-FFF2-40B4-BE49-F238E27FC236}">
                <a16:creationId xmlns:a16="http://schemas.microsoft.com/office/drawing/2014/main" id="{52EE8F85-2AD0-2D4F-8129-F6DE72D5A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438" y="492774"/>
            <a:ext cx="5431971" cy="365125"/>
          </a:xfrm>
        </p:spPr>
        <p:txBody>
          <a:bodyPr rtlCol="0">
            <a:normAutofit/>
          </a:bodyPr>
          <a:lstStyle/>
          <a:p>
            <a:pPr algn="l" rtl="0"/>
            <a:r>
              <a:rPr lang="es-ES" sz="1400" dirty="0">
                <a:solidFill>
                  <a:schemeClr val="bg1">
                    <a:lumMod val="75000"/>
                  </a:schemeClr>
                </a:solidFill>
              </a:rPr>
              <a:t>Next </a:t>
            </a:r>
            <a:r>
              <a:rPr lang="es-ES" sz="1400" dirty="0" err="1">
                <a:solidFill>
                  <a:schemeClr val="bg1">
                    <a:lumMod val="75000"/>
                  </a:schemeClr>
                </a:solidFill>
              </a:rPr>
              <a:t>steps</a:t>
            </a:r>
            <a:endParaRPr lang="es-E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Marcador de texto 5">
            <a:extLst>
              <a:ext uri="{FF2B5EF4-FFF2-40B4-BE49-F238E27FC236}">
                <a16:creationId xmlns:a16="http://schemas.microsoft.com/office/drawing/2014/main" id="{7F43167D-7D8A-95B2-0DDE-A45A1D3B38D0}"/>
              </a:ext>
            </a:extLst>
          </p:cNvPr>
          <p:cNvSpPr txBox="1">
            <a:spLocks/>
          </p:cNvSpPr>
          <p:nvPr/>
        </p:nvSpPr>
        <p:spPr>
          <a:xfrm>
            <a:off x="1597523" y="857899"/>
            <a:ext cx="5433204" cy="365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/>
              <a:t>¿and </a:t>
            </a:r>
            <a:r>
              <a:rPr lang="es-ES" sz="1600" dirty="0" err="1"/>
              <a:t>now</a:t>
            </a:r>
            <a:r>
              <a:rPr lang="es-ES" sz="1600" dirty="0"/>
              <a:t>?</a:t>
            </a:r>
            <a:endParaRPr lang="es-ES" sz="1600" noProof="1"/>
          </a:p>
        </p:txBody>
      </p:sp>
      <p:sp>
        <p:nvSpPr>
          <p:cNvPr id="51" name="Marcador de texto 6">
            <a:extLst>
              <a:ext uri="{FF2B5EF4-FFF2-40B4-BE49-F238E27FC236}">
                <a16:creationId xmlns:a16="http://schemas.microsoft.com/office/drawing/2014/main" id="{7FD29376-2BB0-3E91-C7FD-7BE3F6A581F1}"/>
              </a:ext>
            </a:extLst>
          </p:cNvPr>
          <p:cNvSpPr txBox="1">
            <a:spLocks/>
          </p:cNvSpPr>
          <p:nvPr/>
        </p:nvSpPr>
        <p:spPr>
          <a:xfrm>
            <a:off x="1584264" y="2427710"/>
            <a:ext cx="5431971" cy="29062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200" noProof="1"/>
              <a:t>Create functional model to segment new customers</a:t>
            </a:r>
          </a:p>
          <a:p>
            <a:pPr marL="342900" indent="-342900">
              <a:buFont typeface="+mj-lt"/>
              <a:buAutoNum type="arabicPeriod"/>
            </a:pPr>
            <a:endParaRPr lang="en-US" sz="1200" noProof="1"/>
          </a:p>
          <a:p>
            <a:pPr marL="342900" indent="-342900">
              <a:buFont typeface="+mj-lt"/>
              <a:buAutoNum type="arabicPeriod"/>
            </a:pPr>
            <a:r>
              <a:rPr lang="es-ES" sz="1200" noProof="1"/>
              <a:t>Combine with supervised models</a:t>
            </a:r>
          </a:p>
          <a:p>
            <a:pPr marL="342900" indent="-342900">
              <a:buFont typeface="+mj-lt"/>
              <a:buAutoNum type="arabicPeriod"/>
            </a:pPr>
            <a:endParaRPr lang="es-ES" sz="1200" noProof="1"/>
          </a:p>
          <a:p>
            <a:pPr marL="342900" indent="-342900">
              <a:buFont typeface="+mj-lt"/>
              <a:buAutoNum type="arabicPeriod"/>
            </a:pPr>
            <a:r>
              <a:rPr lang="en-US" sz="1200" noProof="1"/>
              <a:t>Validate clusters with real results</a:t>
            </a:r>
          </a:p>
          <a:p>
            <a:pPr marL="342900" indent="-342900">
              <a:buFont typeface="+mj-lt"/>
              <a:buAutoNum type="arabicPeriod"/>
            </a:pPr>
            <a:endParaRPr lang="es-ES" sz="1200" noProof="1"/>
          </a:p>
          <a:p>
            <a:pPr marL="342900" indent="-342900">
              <a:buFont typeface="+mj-lt"/>
              <a:buAutoNum type="arabicPeriod"/>
            </a:pPr>
            <a:r>
              <a:rPr lang="es-ES" sz="1200" noProof="1"/>
              <a:t>Integrate temporal data</a:t>
            </a:r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58"/>
    </mc:Choice>
    <mc:Fallback xmlns="">
      <p:transition spd="slow" advTm="4275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13EB4-73E9-D180-FFA0-8A24476A2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4D80AADD-817F-3803-B6E0-BD1CB6B0DC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17069" r="17069"/>
          <a:stretch/>
        </p:blipFill>
        <p:spPr>
          <a:xfrm>
            <a:off x="-1395267" y="-6614"/>
            <a:ext cx="6776974" cy="6871229"/>
          </a:xfrm>
          <a:prstGeom prst="rect">
            <a:avLst/>
          </a:prstGeom>
        </p:spPr>
      </p:pic>
      <p:sp>
        <p:nvSpPr>
          <p:cNvPr id="27" name="Diagrama de flujo: datos 26">
            <a:extLst>
              <a:ext uri="{FF2B5EF4-FFF2-40B4-BE49-F238E27FC236}">
                <a16:creationId xmlns:a16="http://schemas.microsoft.com/office/drawing/2014/main" id="{C5DF3CA4-D8C6-E4D1-C361-F23E1875228D}"/>
              </a:ext>
            </a:extLst>
          </p:cNvPr>
          <p:cNvSpPr/>
          <p:nvPr/>
        </p:nvSpPr>
        <p:spPr>
          <a:xfrm>
            <a:off x="3404949" y="-108154"/>
            <a:ext cx="3418370" cy="7053464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1104"/>
              <a:gd name="connsiteY0" fmla="*/ 10074 h 10074"/>
              <a:gd name="connsiteX1" fmla="*/ 3104 w 11104"/>
              <a:gd name="connsiteY1" fmla="*/ 0 h 10074"/>
              <a:gd name="connsiteX2" fmla="*/ 11104 w 11104"/>
              <a:gd name="connsiteY2" fmla="*/ 0 h 10074"/>
              <a:gd name="connsiteX3" fmla="*/ 9104 w 11104"/>
              <a:gd name="connsiteY3" fmla="*/ 10000 h 10074"/>
              <a:gd name="connsiteX4" fmla="*/ 0 w 11104"/>
              <a:gd name="connsiteY4" fmla="*/ 10074 h 10074"/>
              <a:gd name="connsiteX0" fmla="*/ 0 w 11518"/>
              <a:gd name="connsiteY0" fmla="*/ 10000 h 10000"/>
              <a:gd name="connsiteX1" fmla="*/ 3518 w 11518"/>
              <a:gd name="connsiteY1" fmla="*/ 0 h 10000"/>
              <a:gd name="connsiteX2" fmla="*/ 11518 w 11518"/>
              <a:gd name="connsiteY2" fmla="*/ 0 h 10000"/>
              <a:gd name="connsiteX3" fmla="*/ 9518 w 11518"/>
              <a:gd name="connsiteY3" fmla="*/ 10000 h 10000"/>
              <a:gd name="connsiteX4" fmla="*/ 0 w 11518"/>
              <a:gd name="connsiteY4" fmla="*/ 10000 h 10000"/>
              <a:gd name="connsiteX0" fmla="*/ 0 w 10731"/>
              <a:gd name="connsiteY0" fmla="*/ 10000 h 10000"/>
              <a:gd name="connsiteX1" fmla="*/ 2731 w 10731"/>
              <a:gd name="connsiteY1" fmla="*/ 0 h 10000"/>
              <a:gd name="connsiteX2" fmla="*/ 10731 w 10731"/>
              <a:gd name="connsiteY2" fmla="*/ 0 h 10000"/>
              <a:gd name="connsiteX3" fmla="*/ 8731 w 10731"/>
              <a:gd name="connsiteY3" fmla="*/ 10000 h 10000"/>
              <a:gd name="connsiteX4" fmla="*/ 0 w 10731"/>
              <a:gd name="connsiteY4" fmla="*/ 10000 h 10000"/>
              <a:gd name="connsiteX0" fmla="*/ 0 w 8731"/>
              <a:gd name="connsiteY0" fmla="*/ 10000 h 10000"/>
              <a:gd name="connsiteX1" fmla="*/ 2731 w 8731"/>
              <a:gd name="connsiteY1" fmla="*/ 0 h 10000"/>
              <a:gd name="connsiteX2" fmla="*/ 8647 w 8731"/>
              <a:gd name="connsiteY2" fmla="*/ 0 h 10000"/>
              <a:gd name="connsiteX3" fmla="*/ 8731 w 8731"/>
              <a:gd name="connsiteY3" fmla="*/ 10000 h 10000"/>
              <a:gd name="connsiteX4" fmla="*/ 0 w 8731"/>
              <a:gd name="connsiteY4" fmla="*/ 10000 h 10000"/>
              <a:gd name="connsiteX0" fmla="*/ 0 w 10000"/>
              <a:gd name="connsiteY0" fmla="*/ 10000 h 10000"/>
              <a:gd name="connsiteX1" fmla="*/ 3128 w 10000"/>
              <a:gd name="connsiteY1" fmla="*/ 0 h 10000"/>
              <a:gd name="connsiteX2" fmla="*/ 6484 w 10000"/>
              <a:gd name="connsiteY2" fmla="*/ 44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6484"/>
              <a:gd name="connsiteY0" fmla="*/ 10000 h 10000"/>
              <a:gd name="connsiteX1" fmla="*/ 3128 w 6484"/>
              <a:gd name="connsiteY1" fmla="*/ 0 h 10000"/>
              <a:gd name="connsiteX2" fmla="*/ 6484 w 6484"/>
              <a:gd name="connsiteY2" fmla="*/ 44 h 10000"/>
              <a:gd name="connsiteX3" fmla="*/ 5757 w 6484"/>
              <a:gd name="connsiteY3" fmla="*/ 10000 h 10000"/>
              <a:gd name="connsiteX4" fmla="*/ 0 w 6484"/>
              <a:gd name="connsiteY4" fmla="*/ 10000 h 10000"/>
              <a:gd name="connsiteX0" fmla="*/ 0 w 8879"/>
              <a:gd name="connsiteY0" fmla="*/ 10000 h 10000"/>
              <a:gd name="connsiteX1" fmla="*/ 4824 w 8879"/>
              <a:gd name="connsiteY1" fmla="*/ 0 h 10000"/>
              <a:gd name="connsiteX2" fmla="*/ 8358 w 8879"/>
              <a:gd name="connsiteY2" fmla="*/ 44 h 10000"/>
              <a:gd name="connsiteX3" fmla="*/ 8879 w 8879"/>
              <a:gd name="connsiteY3" fmla="*/ 10000 h 10000"/>
              <a:gd name="connsiteX4" fmla="*/ 0 w 8879"/>
              <a:gd name="connsiteY4" fmla="*/ 10000 h 10000"/>
              <a:gd name="connsiteX0" fmla="*/ 0 w 9428"/>
              <a:gd name="connsiteY0" fmla="*/ 10000 h 10000"/>
              <a:gd name="connsiteX1" fmla="*/ 5433 w 9428"/>
              <a:gd name="connsiteY1" fmla="*/ 0 h 10000"/>
              <a:gd name="connsiteX2" fmla="*/ 9413 w 9428"/>
              <a:gd name="connsiteY2" fmla="*/ 44 h 10000"/>
              <a:gd name="connsiteX3" fmla="*/ 9412 w 9428"/>
              <a:gd name="connsiteY3" fmla="*/ 10000 h 10000"/>
              <a:gd name="connsiteX4" fmla="*/ 0 w 9428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28" h="10000">
                <a:moveTo>
                  <a:pt x="0" y="10000"/>
                </a:moveTo>
                <a:lnTo>
                  <a:pt x="5433" y="0"/>
                </a:lnTo>
                <a:lnTo>
                  <a:pt x="9413" y="44"/>
                </a:lnTo>
                <a:cubicBezTo>
                  <a:pt x="9468" y="3377"/>
                  <a:pt x="9356" y="6667"/>
                  <a:pt x="9412" y="10000"/>
                </a:cubicBezTo>
                <a:lnTo>
                  <a:pt x="0" y="1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131BD7E8-A32B-DCA9-14FB-DE50D07FF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5319" y="4299857"/>
            <a:ext cx="4576604" cy="1073831"/>
          </a:xfrm>
        </p:spPr>
        <p:txBody>
          <a:bodyPr rtlCol="0">
            <a:normAutofit fontScale="90000"/>
          </a:bodyPr>
          <a:lstStyle>
            <a:defPPr>
              <a:defRPr lang="es-ES"/>
            </a:defPPr>
          </a:lstStyle>
          <a:p>
            <a:pPr algn="l"/>
            <a:r>
              <a:rPr lang="en-US" dirty="0"/>
              <a:t>Knowing the customer is the first step in building customer loyalty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3FDF3A4-53B4-E0DD-0BD4-C2BF339F8BB5}"/>
              </a:ext>
            </a:extLst>
          </p:cNvPr>
          <p:cNvSpPr txBox="1">
            <a:spLocks/>
          </p:cNvSpPr>
          <p:nvPr/>
        </p:nvSpPr>
        <p:spPr>
          <a:xfrm>
            <a:off x="5605319" y="3851049"/>
            <a:ext cx="5111750" cy="448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dirty="0">
                <a:solidFill>
                  <a:schemeClr val="bg1">
                    <a:lumMod val="75000"/>
                  </a:schemeClr>
                </a:solidFill>
              </a:rPr>
              <a:t>A </a:t>
            </a:r>
            <a:r>
              <a:rPr lang="es-ES" sz="1400" dirty="0" err="1">
                <a:solidFill>
                  <a:schemeClr val="bg1">
                    <a:lumMod val="75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bg1">
                    <a:lumMod val="75000"/>
                  </a:schemeClr>
                </a:solidFill>
              </a:rPr>
              <a:t> future</a:t>
            </a:r>
          </a:p>
        </p:txBody>
      </p:sp>
    </p:spTree>
    <p:extLst>
      <p:ext uri="{BB962C8B-B14F-4D97-AF65-F5344CB8AC3E}">
        <p14:creationId xmlns:p14="http://schemas.microsoft.com/office/powerpoint/2010/main" val="10605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28"/>
    </mc:Choice>
    <mc:Fallback xmlns="">
      <p:transition spd="slow" advTm="2882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F3F7C-BCFB-F31B-E504-8EB44B736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958A5-F026-DCF8-107A-A42130A87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3030220"/>
            <a:ext cx="4179570" cy="797560"/>
          </a:xfrm>
        </p:spPr>
        <p:txBody>
          <a:bodyPr rtlCol="0"/>
          <a:lstStyle/>
          <a:p>
            <a:pPr rtl="0"/>
            <a:r>
              <a:rPr lang="en-US" sz="2800" dirty="0"/>
              <a:t>Thank you for your attention</a:t>
            </a:r>
            <a:endParaRPr lang="es-E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AD8904-3E74-49BD-C57B-CD688DA0E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5334000"/>
            <a:ext cx="4179570" cy="889148"/>
          </a:xfrm>
        </p:spPr>
        <p:txBody>
          <a:bodyPr rtlCol="0">
            <a:normAutofit/>
          </a:bodyPr>
          <a:lstStyle/>
          <a:p>
            <a:pPr rtl="0"/>
            <a:r>
              <a:rPr lang="es-ES" sz="1200" dirty="0">
                <a:solidFill>
                  <a:schemeClr val="bg1">
                    <a:lumMod val="75000"/>
                  </a:schemeClr>
                </a:solidFill>
              </a:rPr>
              <a:t>Carlos Noya Torrecillas</a:t>
            </a:r>
          </a:p>
          <a:p>
            <a:pPr rtl="0"/>
            <a:r>
              <a:rPr lang="es-ES" sz="1200" dirty="0" err="1">
                <a:solidFill>
                  <a:schemeClr val="bg1">
                    <a:lumMod val="75000"/>
                  </a:schemeClr>
                </a:solidFill>
              </a:rPr>
              <a:t>BootCamp</a:t>
            </a:r>
            <a:r>
              <a:rPr lang="es-ES" sz="1200" dirty="0">
                <a:solidFill>
                  <a:schemeClr val="bg1">
                    <a:lumMod val="75000"/>
                  </a:schemeClr>
                </a:solidFill>
              </a:rPr>
              <a:t> Data Science – </a:t>
            </a:r>
            <a:r>
              <a:rPr lang="es-ES" sz="1200" dirty="0" err="1">
                <a:solidFill>
                  <a:schemeClr val="bg1">
                    <a:lumMod val="75000"/>
                  </a:schemeClr>
                </a:solidFill>
              </a:rPr>
              <a:t>The</a:t>
            </a:r>
            <a:r>
              <a:rPr lang="es-ES" sz="1200" dirty="0">
                <a:solidFill>
                  <a:schemeClr val="bg1">
                    <a:lumMod val="75000"/>
                  </a:schemeClr>
                </a:solidFill>
              </a:rPr>
              <a:t> Bridge</a:t>
            </a:r>
          </a:p>
        </p:txBody>
      </p:sp>
    </p:spTree>
    <p:extLst>
      <p:ext uri="{BB962C8B-B14F-4D97-AF65-F5344CB8AC3E}">
        <p14:creationId xmlns:p14="http://schemas.microsoft.com/office/powerpoint/2010/main" val="391172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2"/>
    </mc:Choice>
    <mc:Fallback xmlns="">
      <p:transition spd="slow" advTm="6492"/>
    </mc:Fallback>
  </mc:AlternateContent>
</p:sld>
</file>

<file path=ppt/theme/theme1.xml><?xml version="1.0" encoding="utf-8"?>
<a:theme xmlns:a="http://schemas.openxmlformats.org/drawingml/2006/main" name="Una sola línea">
  <a:themeElements>
    <a:clrScheme name="Custom 16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BF4EF"/>
      </a:accent1>
      <a:accent2>
        <a:srgbClr val="F7F6F3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9044_TF56180624_Win32" id="{CCF276C0-2FDF-463F-B45D-4EDBA039C896}" vid="{7446774B-3392-4AFF-ADF4-7FE1E36E528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CF2EF3-001F-4BE9-81B3-86ECBBF942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BC90D6-94CF-42F7-AAC4-9CF6824C54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97B18F-50BC-4F30-8373-93489E845F83}">
  <ds:schemaRefs>
    <ds:schemaRef ds:uri="http://purl.org/dc/dcmitype/"/>
    <ds:schemaRef ds:uri="http://schemas.microsoft.com/office/2006/documentManagement/types"/>
    <ds:schemaRef ds:uri="71af3243-3dd4-4a8d-8c0d-dd76da1f02a5"/>
    <ds:schemaRef ds:uri="http://purl.org/dc/elements/1.1/"/>
    <ds:schemaRef ds:uri="http://schemas.microsoft.com/office/2006/metadata/properties"/>
    <ds:schemaRef ds:uri="http://schemas.microsoft.com/sharepoint/v3"/>
    <ds:schemaRef ds:uri="230e9df3-be65-4c73-a93b-d1236ebd677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16c05727-aa75-4e4a-9b5f-8a80a116589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ventas minimalista tenue</Template>
  <TotalTime>1285</TotalTime>
  <Words>225</Words>
  <Application>Microsoft Office PowerPoint</Application>
  <PresentationFormat>Panorámica</PresentationFormat>
  <Paragraphs>65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Tenorite</vt:lpstr>
      <vt:lpstr>Una sola línea</vt:lpstr>
      <vt:lpstr>Customer Segmentation Analysis clustering models</vt:lpstr>
      <vt:lpstr>Who are our customers?</vt:lpstr>
      <vt:lpstr>Presentación de PowerPoint</vt:lpstr>
      <vt:lpstr>Presentación de PowerPoint</vt:lpstr>
      <vt:lpstr>KMEANS, DBSCAN, AGGLOMERATIVE</vt:lpstr>
      <vt:lpstr>Profiles</vt:lpstr>
      <vt:lpstr>Next steps</vt:lpstr>
      <vt:lpstr>Knowing the customer is the first step in building customer loyalty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noya</dc:creator>
  <cp:lastModifiedBy>carlos noya</cp:lastModifiedBy>
  <cp:revision>10</cp:revision>
  <dcterms:created xsi:type="dcterms:W3CDTF">2024-12-19T11:49:11Z</dcterms:created>
  <dcterms:modified xsi:type="dcterms:W3CDTF">2025-04-04T06:55:08Z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